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handoutMasterIdLst>
    <p:handoutMasterId r:id="rId17"/>
  </p:handoutMasterIdLst>
  <p:sldIdLst>
    <p:sldId id="256" r:id="rId2"/>
    <p:sldId id="980" r:id="rId3"/>
    <p:sldId id="1014" r:id="rId4"/>
    <p:sldId id="1015" r:id="rId5"/>
    <p:sldId id="1016" r:id="rId6"/>
    <p:sldId id="1019" r:id="rId7"/>
    <p:sldId id="1017" r:id="rId8"/>
    <p:sldId id="1020" r:id="rId9"/>
    <p:sldId id="1024" r:id="rId10"/>
    <p:sldId id="1021" r:id="rId11"/>
    <p:sldId id="1022" r:id="rId12"/>
    <p:sldId id="1023" r:id="rId13"/>
    <p:sldId id="968" r:id="rId14"/>
    <p:sldId id="261" r:id="rId15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CMU Typewriter Text" panose="02000609000000000000" pitchFamily="49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Merriweather" pitchFamily="2" charset="77"/>
      <p:regular r:id="rId28"/>
      <p:bold r:id="rId29"/>
      <p:italic r:id="rId30"/>
      <p:boldItalic r:id="rId31"/>
    </p:embeddedFont>
    <p:embeddedFont>
      <p:font typeface="Proxima Nova" panose="02000506030000020004" pitchFamily="2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1115F-6649-AE4E-8F52-9498F415A6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1E43D-D6C0-874B-B2FC-683D2E72A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3044-577B-D740-BF12-44D14A0F006B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5F426-406E-E242-A5BD-DEDE115765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01AC-2852-B040-B2BC-BAE3B7E279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CE92-5A80-7541-88D4-02792356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e9c6b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e9c6b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61702d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61702d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Rotunda">
  <p:cSld name="TITLE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52" b="52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UC">
  <p:cSld name="TITLE_1_1_1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28000"/>
          </a:blip>
          <a:srcRect b="1238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Brown">
  <p:cSld name="TITLE_1_1_1_1_1_1">
    <p:bg>
      <p:bgPr>
        <a:solidFill>
          <a:srgbClr val="5621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1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53232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SECTION_TITLE_AND_DESCRI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357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 (for use with images)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1D4"/>
              </a:buClr>
              <a:buSzPts val="1400"/>
              <a:buNone/>
              <a:defRPr sz="1400" i="0" u="none" strike="noStrike" cap="none">
                <a:solidFill>
                  <a:srgbClr val="84B1D4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 type="blank">
  <p:cSld name="BLANK">
    <p:bg>
      <p:bgPr>
        <a:solidFill>
          <a:srgbClr val="5621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0" y="453690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2926" y="1562325"/>
            <a:ext cx="6023649" cy="1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351B17-C171-5242-8C58-092CD963ACE0}"/>
              </a:ext>
            </a:extLst>
          </p:cNvPr>
          <p:cNvSpPr/>
          <p:nvPr userDrawn="1"/>
        </p:nvSpPr>
        <p:spPr>
          <a:xfrm>
            <a:off x="116238" y="4579749"/>
            <a:ext cx="8961895" cy="4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Tahom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86A2D-D215-4B40-956F-36900A2A6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254832" y="0"/>
            <a:ext cx="3880262" cy="5143500"/>
          </a:xfrm>
          <a:prstGeom prst="chevron">
            <a:avLst/>
          </a:prstGeom>
        </p:spPr>
        <p:txBody>
          <a:bodyPr/>
          <a:lstStyle>
            <a:lvl1pPr marL="0" indent="0">
              <a:buNone/>
              <a:defRPr sz="900"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7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85206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 flipH="1">
            <a:off x="329100" y="5645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7725" y="175750"/>
            <a:ext cx="1135048" cy="3497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54400" y="1755250"/>
            <a:ext cx="8035200" cy="110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lt1"/>
                </a:solidFill>
              </a:rPr>
              <a:t>Reinforcement Learning for Inventory Optimization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6BDA3-0431-674F-9017-9E29D71CCAE4}"/>
              </a:ext>
            </a:extLst>
          </p:cNvPr>
          <p:cNvSpPr txBox="1"/>
          <p:nvPr/>
        </p:nvSpPr>
        <p:spPr>
          <a:xfrm>
            <a:off x="381639" y="3609485"/>
            <a:ext cx="37785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rriweather" pitchFamily="2" charset="77"/>
              </a:rPr>
              <a:t>Larry Snyder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Professor, Industrial and Systems Engineering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Director, I-DISC</a:t>
            </a:r>
          </a:p>
          <a:p>
            <a:endParaRPr lang="en-US" dirty="0">
              <a:solidFill>
                <a:srgbClr val="FFD94A"/>
              </a:solidFill>
              <a:latin typeface="Proxima Nova"/>
              <a:sym typeface="Proxima Nova"/>
            </a:endParaRP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RL for Operations Summer Bootcamp</a:t>
            </a: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Northwestern University, Aug. 18, 2022</a:t>
            </a:r>
          </a:p>
          <a:p>
            <a:endParaRPr lang="en-US" b="1" dirty="0">
              <a:solidFill>
                <a:schemeClr val="bg1"/>
              </a:solidFill>
              <a:latin typeface="Merriweather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30D9-5775-283E-2AB5-CDE36394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C20D6E-E9FD-8993-A19D-11A40F75D0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83311"/>
                <a:ext cx="5323200" cy="2860200"/>
              </a:xfrm>
            </p:spPr>
            <p:txBody>
              <a:bodyPr/>
              <a:lstStyle/>
              <a:p>
                <a:r>
                  <a:rPr lang="en-US" dirty="0"/>
                  <a:t>Once we solve the MDP (as you will in the coding portion), we’ll find that the optimal policy satisfies: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Converting back to inventory-theoretic notation: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starting inventory level</a:t>
                </a:r>
              </a:p>
              <a:p>
                <a:r>
                  <a:rPr lang="en-US" dirty="0"/>
                  <a:t>A base-stock policy!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Base-stock level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C20D6E-E9FD-8993-A19D-11A40F75D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83311"/>
                <a:ext cx="5323200" cy="2860200"/>
              </a:xfrm>
              <a:blipFill>
                <a:blip r:embed="rId2"/>
                <a:stretch>
                  <a:fillRect r="-1190" b="-30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CBD3B-8611-DA13-C75C-96A5945F86E1}"/>
                  </a:ext>
                </a:extLst>
              </p:cNvPr>
              <p:cNvSpPr txBox="1"/>
              <p:nvPr/>
            </p:nvSpPr>
            <p:spPr>
              <a:xfrm>
                <a:off x="3814714" y="3338388"/>
                <a:ext cx="1747979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4CBD3B-8611-DA13-C75C-96A5945F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14" y="3338388"/>
                <a:ext cx="1747979" cy="549253"/>
              </a:xfrm>
              <a:prstGeom prst="rect">
                <a:avLst/>
              </a:prstGeom>
              <a:blipFill>
                <a:blip r:embed="rId3"/>
                <a:stretch>
                  <a:fillRect l="-32374" t="-225000" r="-1439" b="-3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871E4-3A92-2789-082E-FCC7C2F34789}"/>
                  </a:ext>
                </a:extLst>
              </p:cNvPr>
              <p:cNvSpPr txBox="1"/>
              <p:nvPr/>
            </p:nvSpPr>
            <p:spPr>
              <a:xfrm>
                <a:off x="3814714" y="2117022"/>
                <a:ext cx="2073709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E871E4-3A92-2789-082E-FCC7C2F34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14" y="2117022"/>
                <a:ext cx="2073709" cy="549253"/>
              </a:xfrm>
              <a:prstGeom prst="rect">
                <a:avLst/>
              </a:prstGeom>
              <a:blipFill>
                <a:blip r:embed="rId4"/>
                <a:stretch>
                  <a:fillRect l="-10976" t="-222727" r="-610" b="-3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5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B847-43AA-9C8A-F514-89DA7CBC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base-stock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7A3F15C-EFF5-759A-9413-F3306DFDAA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Once we know that a base-stock policy is optimal, it’s easy to find the optimal base-stock level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= optimal solution to the newsvendor problem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7A3F15C-EFF5-759A-9413-F3306DFDA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07EAB-3085-C0E6-54A0-0BD630072FB8}"/>
                  </a:ext>
                </a:extLst>
              </p:cNvPr>
              <p:cNvSpPr txBox="1"/>
              <p:nvPr/>
            </p:nvSpPr>
            <p:spPr>
              <a:xfrm>
                <a:off x="3885754" y="2779400"/>
                <a:ext cx="1372492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07EAB-3085-C0E6-54A0-0BD630072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754" y="2779400"/>
                <a:ext cx="1372492" cy="521040"/>
              </a:xfrm>
              <a:prstGeom prst="rect">
                <a:avLst/>
              </a:prstGeom>
              <a:blipFill>
                <a:blip r:embed="rId3"/>
                <a:stretch>
                  <a:fillRect l="-2727" t="-2381" r="-272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9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26F4-DDAA-717F-E9DE-970FD3D3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9F94-0ACF-E773-F764-5D086B70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299"/>
            <a:ext cx="6603451" cy="360642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github.com/LarrySnyder/RLforInventory</a:t>
            </a:r>
            <a:endParaRPr lang="en-US" dirty="0"/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notebooks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2: MPNV as </a:t>
            </a:r>
            <a:r>
              <a:rPr lang="en-US" dirty="0" err="1">
                <a:solidFill>
                  <a:srgbClr val="C00000"/>
                </a:solidFill>
                <a:latin typeface="Andale Mono" panose="020B0509000000000004" pitchFamily="49" charset="0"/>
              </a:rPr>
              <a:t>MDP.ipynb</a:t>
            </a:r>
            <a:endParaRPr lang="en-US" dirty="0">
              <a:solidFill>
                <a:srgbClr val="C00000"/>
              </a:solidFill>
              <a:latin typeface="Andale Mono" panose="020B0509000000000004" pitchFamily="49" charset="0"/>
            </a:endParaRPr>
          </a:p>
          <a:p>
            <a:r>
              <a:rPr lang="en-US" dirty="0"/>
              <a:t>Click the “Open in </a:t>
            </a:r>
            <a:r>
              <a:rPr lang="en-US" dirty="0" err="1"/>
              <a:t>Colab</a:t>
            </a:r>
            <a:r>
              <a:rPr lang="en-US" dirty="0"/>
              <a:t>” button: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the directions in the notebook to make your own copy</a:t>
            </a:r>
          </a:p>
          <a:p>
            <a:r>
              <a:rPr lang="en-US" dirty="0"/>
              <a:t>Work through the notebook at your own 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6CF73B-66D1-E4DE-8349-0D7082C8D720}"/>
              </a:ext>
            </a:extLst>
          </p:cNvPr>
          <p:cNvGrpSpPr/>
          <p:nvPr/>
        </p:nvGrpSpPr>
        <p:grpSpPr>
          <a:xfrm>
            <a:off x="685294" y="2681023"/>
            <a:ext cx="3755571" cy="1338173"/>
            <a:chOff x="1338943" y="2871327"/>
            <a:chExt cx="3755571" cy="1338173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E4E50FB-9967-2FFD-05CF-E787A2D8B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143" y="2871327"/>
              <a:ext cx="3298371" cy="133817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8D2F97A-18FE-06E7-A136-1203DA9F3CF0}"/>
                </a:ext>
              </a:extLst>
            </p:cNvPr>
            <p:cNvCxnSpPr/>
            <p:nvPr/>
          </p:nvCxnSpPr>
          <p:spPr>
            <a:xfrm flipV="1">
              <a:off x="1338943" y="3020786"/>
              <a:ext cx="457200" cy="25309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7C61782-7209-6501-078C-9CB0E98E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00" y="776599"/>
            <a:ext cx="3118505" cy="31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0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3AB78-09FD-FD49-B0CA-45A5263B2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7676E-0483-2643-AFCD-D938354DED53}"/>
              </a:ext>
            </a:extLst>
          </p:cNvPr>
          <p:cNvSpPr/>
          <p:nvPr/>
        </p:nvSpPr>
        <p:spPr>
          <a:xfrm>
            <a:off x="1" y="0"/>
            <a:ext cx="9133937" cy="5143500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486C4-F224-F540-B642-1A1B6FFE1AF1}"/>
              </a:ext>
            </a:extLst>
          </p:cNvPr>
          <p:cNvSpPr/>
          <p:nvPr/>
        </p:nvSpPr>
        <p:spPr>
          <a:xfrm>
            <a:off x="0" y="264611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6EB50-E7B7-7F47-87A7-C40F8264C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7" r="11569" b="-1"/>
          <a:stretch/>
        </p:blipFill>
        <p:spPr>
          <a:xfrm>
            <a:off x="-17215" y="1"/>
            <a:ext cx="3925874" cy="465796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DD2C-0200-344B-9923-233FCF07A990}"/>
              </a:ext>
            </a:extLst>
          </p:cNvPr>
          <p:cNvSpPr txBox="1"/>
          <p:nvPr/>
        </p:nvSpPr>
        <p:spPr>
          <a:xfrm>
            <a:off x="4331895" y="1233356"/>
            <a:ext cx="43784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larry.snyder@lehigh.edu</a:t>
            </a: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coral.ise.lehigh.edu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Supported in part by NSF grants NSF:CCF:1618717, NSF:CMMI:1663256, NSF:CCF:1740796, and XSEDE:DDM180004.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36D-D045-C27D-20D6-193F87438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The Multi-Period Newsvendor Problem as an MDP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B3A0B-BF09-CA3E-FB7D-91394FB82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03648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305-67F0-0185-970F-24B27C19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MPNV: Inventory dynamics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3DA48-199E-0CF3-D631-BE12867BA695}"/>
              </a:ext>
            </a:extLst>
          </p:cNvPr>
          <p:cNvCxnSpPr>
            <a:cxnSpLocks/>
          </p:cNvCxnSpPr>
          <p:nvPr/>
        </p:nvCxnSpPr>
        <p:spPr>
          <a:xfrm flipV="1">
            <a:off x="1483074" y="1591941"/>
            <a:ext cx="0" cy="33299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5A0BFA-6D35-F58C-AE9D-B24CDDADBC72}"/>
              </a:ext>
            </a:extLst>
          </p:cNvPr>
          <p:cNvCxnSpPr>
            <a:cxnSpLocks/>
          </p:cNvCxnSpPr>
          <p:nvPr/>
        </p:nvCxnSpPr>
        <p:spPr>
          <a:xfrm>
            <a:off x="1483074" y="4135446"/>
            <a:ext cx="531584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/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inventory level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𝐼𝐿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/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time period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E62D5B-5FF5-196B-F69F-A8EA1DE0744C}"/>
              </a:ext>
            </a:extLst>
          </p:cNvPr>
          <p:cNvSpPr/>
          <p:nvPr/>
        </p:nvSpPr>
        <p:spPr>
          <a:xfrm>
            <a:off x="1852331" y="2478178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E97442-0471-D3AB-1779-8B010DA4E74B}"/>
              </a:ext>
            </a:extLst>
          </p:cNvPr>
          <p:cNvCxnSpPr>
            <a:cxnSpLocks/>
          </p:cNvCxnSpPr>
          <p:nvPr/>
        </p:nvCxnSpPr>
        <p:spPr>
          <a:xfrm>
            <a:off x="2347848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C4FBEAD-2F3F-D9B4-CEEA-B02EF22E10F7}"/>
              </a:ext>
            </a:extLst>
          </p:cNvPr>
          <p:cNvCxnSpPr>
            <a:cxnSpLocks/>
            <a:stCxn id="21" idx="2"/>
            <a:endCxn id="11" idx="4"/>
          </p:cNvCxnSpPr>
          <p:nvPr/>
        </p:nvCxnSpPr>
        <p:spPr>
          <a:xfrm rot="10800000">
            <a:off x="1915272" y="2619111"/>
            <a:ext cx="366944" cy="1041990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E57C00-41D3-132C-2B8D-7822AF8019F1}"/>
              </a:ext>
            </a:extLst>
          </p:cNvPr>
          <p:cNvCxnSpPr>
            <a:cxnSpLocks/>
          </p:cNvCxnSpPr>
          <p:nvPr/>
        </p:nvCxnSpPr>
        <p:spPr>
          <a:xfrm>
            <a:off x="321262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BB3596-1A80-E7D1-2F1B-F3872A9BA8E9}"/>
              </a:ext>
            </a:extLst>
          </p:cNvPr>
          <p:cNvCxnSpPr>
            <a:cxnSpLocks/>
          </p:cNvCxnSpPr>
          <p:nvPr/>
        </p:nvCxnSpPr>
        <p:spPr>
          <a:xfrm>
            <a:off x="4077395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9D03D3-A593-340B-476D-3E6B8F322DCC}"/>
              </a:ext>
            </a:extLst>
          </p:cNvPr>
          <p:cNvCxnSpPr>
            <a:cxnSpLocks/>
          </p:cNvCxnSpPr>
          <p:nvPr/>
        </p:nvCxnSpPr>
        <p:spPr>
          <a:xfrm>
            <a:off x="4942169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D24B0D-C785-66D6-3301-F3150A2B099C}"/>
              </a:ext>
            </a:extLst>
          </p:cNvPr>
          <p:cNvCxnSpPr>
            <a:cxnSpLocks/>
          </p:cNvCxnSpPr>
          <p:nvPr/>
        </p:nvCxnSpPr>
        <p:spPr>
          <a:xfrm>
            <a:off x="580694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06B0A08-6124-4157-4203-151D69A09ADC}"/>
              </a:ext>
            </a:extLst>
          </p:cNvPr>
          <p:cNvSpPr/>
          <p:nvPr/>
        </p:nvSpPr>
        <p:spPr>
          <a:xfrm>
            <a:off x="2711055" y="1855030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B1EB0E0-982C-CFB5-E20E-113E0C15FBFB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10800000" flipV="1">
            <a:off x="2345156" y="1925495"/>
            <a:ext cx="365899" cy="166513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/>
              <p:nvPr/>
            </p:nvSpPr>
            <p:spPr>
              <a:xfrm>
                <a:off x="1538264" y="2915372"/>
                <a:ext cx="471741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4" y="2915372"/>
                <a:ext cx="471741" cy="389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/>
              <p:nvPr/>
            </p:nvSpPr>
            <p:spPr>
              <a:xfrm>
                <a:off x="1951305" y="2623499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305" y="2623499"/>
                <a:ext cx="485228" cy="389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0A8BA90-3D15-DDB5-C2A3-75370E913CEC}"/>
              </a:ext>
            </a:extLst>
          </p:cNvPr>
          <p:cNvCxnSpPr>
            <a:cxnSpLocks/>
            <a:stCxn id="34" idx="2"/>
            <a:endCxn id="27" idx="4"/>
          </p:cNvCxnSpPr>
          <p:nvPr/>
        </p:nvCxnSpPr>
        <p:spPr>
          <a:xfrm rot="10800000">
            <a:off x="2773996" y="1995963"/>
            <a:ext cx="363587" cy="647533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CDE144A-8F6D-2B77-AEDD-00F8FF186C52}"/>
              </a:ext>
            </a:extLst>
          </p:cNvPr>
          <p:cNvSpPr/>
          <p:nvPr/>
        </p:nvSpPr>
        <p:spPr>
          <a:xfrm>
            <a:off x="3137583" y="2573029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9B4D3E-DDB5-5745-10B1-E71236A92B2D}"/>
              </a:ext>
            </a:extLst>
          </p:cNvPr>
          <p:cNvSpPr/>
          <p:nvPr/>
        </p:nvSpPr>
        <p:spPr>
          <a:xfrm>
            <a:off x="3587407" y="2231313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628DC2-CDED-04F7-0ECF-293C51A64B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0800000" flipV="1">
            <a:off x="3200525" y="2301779"/>
            <a:ext cx="386884" cy="271250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/>
              <p:nvPr/>
            </p:nvSpPr>
            <p:spPr>
              <a:xfrm>
                <a:off x="2398358" y="2057867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58" y="2057867"/>
                <a:ext cx="476454" cy="389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/>
              <p:nvPr/>
            </p:nvSpPr>
            <p:spPr>
              <a:xfrm>
                <a:off x="2830535" y="219310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35" y="2193101"/>
                <a:ext cx="485228" cy="389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/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391452-986A-084A-26E6-DC0898F1F797}"/>
              </a:ext>
            </a:extLst>
          </p:cNvPr>
          <p:cNvCxnSpPr/>
          <p:nvPr/>
        </p:nvCxnSpPr>
        <p:spPr>
          <a:xfrm>
            <a:off x="2341799" y="3681337"/>
            <a:ext cx="0" cy="474346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01268B4-F77E-2D2A-F897-65FF406399B3}"/>
              </a:ext>
            </a:extLst>
          </p:cNvPr>
          <p:cNvSpPr/>
          <p:nvPr/>
        </p:nvSpPr>
        <p:spPr>
          <a:xfrm>
            <a:off x="2282216" y="3590634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99BB58A-618C-2CAD-674D-5CFBEE2B6FF0}"/>
              </a:ext>
            </a:extLst>
          </p:cNvPr>
          <p:cNvCxnSpPr>
            <a:cxnSpLocks/>
            <a:stCxn id="11" idx="2"/>
            <a:endCxn id="54" idx="0"/>
          </p:cNvCxnSpPr>
          <p:nvPr/>
        </p:nvCxnSpPr>
        <p:spPr>
          <a:xfrm rot="10800000" flipV="1">
            <a:off x="1483718" y="2548642"/>
            <a:ext cx="368613" cy="86899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/>
              <p:nvPr/>
            </p:nvSpPr>
            <p:spPr>
              <a:xfrm>
                <a:off x="1097066" y="2754923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66" y="2754923"/>
                <a:ext cx="485228" cy="389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060313E-CBC4-7C4A-D820-1CA11B605562}"/>
              </a:ext>
            </a:extLst>
          </p:cNvPr>
          <p:cNvSpPr/>
          <p:nvPr/>
        </p:nvSpPr>
        <p:spPr>
          <a:xfrm>
            <a:off x="1420778" y="3417638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/>
              <p:nvPr/>
            </p:nvSpPr>
            <p:spPr>
              <a:xfrm>
                <a:off x="2729090" y="3086432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90" y="3086432"/>
                <a:ext cx="547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CA4C918-8C72-BB6D-B40F-56D1C281200A}"/>
              </a:ext>
            </a:extLst>
          </p:cNvPr>
          <p:cNvCxnSpPr>
            <a:cxnSpLocks/>
          </p:cNvCxnSpPr>
          <p:nvPr/>
        </p:nvCxnSpPr>
        <p:spPr>
          <a:xfrm flipH="1">
            <a:off x="3200524" y="2709469"/>
            <a:ext cx="2804" cy="1416339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B0A2AEB-124E-DD2E-28E4-CD2E8DC9ACA4}"/>
              </a:ext>
            </a:extLst>
          </p:cNvPr>
          <p:cNvCxnSpPr>
            <a:cxnSpLocks/>
            <a:stCxn id="82" idx="2"/>
            <a:endCxn id="35" idx="4"/>
          </p:cNvCxnSpPr>
          <p:nvPr/>
        </p:nvCxnSpPr>
        <p:spPr>
          <a:xfrm rot="10800000">
            <a:off x="3650348" y="2372245"/>
            <a:ext cx="365566" cy="2285362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95433C0-8F93-9F61-17CC-144B403B0B5C}"/>
              </a:ext>
            </a:extLst>
          </p:cNvPr>
          <p:cNvSpPr/>
          <p:nvPr/>
        </p:nvSpPr>
        <p:spPr>
          <a:xfrm>
            <a:off x="4015914" y="4587141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/>
              <p:nvPr/>
            </p:nvSpPr>
            <p:spPr>
              <a:xfrm>
                <a:off x="3295740" y="2850703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40" y="2850703"/>
                <a:ext cx="476454" cy="389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/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blipFill>
                <a:blip r:embed="rId12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EA293B-E435-9DE5-32E1-C93D002013D0}"/>
              </a:ext>
            </a:extLst>
          </p:cNvPr>
          <p:cNvCxnSpPr>
            <a:cxnSpLocks/>
          </p:cNvCxnSpPr>
          <p:nvPr/>
        </p:nvCxnSpPr>
        <p:spPr>
          <a:xfrm>
            <a:off x="4073774" y="4135446"/>
            <a:ext cx="0" cy="444986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72FC0A4F-8C6C-8A20-D957-8F4D22C09982}"/>
              </a:ext>
            </a:extLst>
          </p:cNvPr>
          <p:cNvSpPr/>
          <p:nvPr/>
        </p:nvSpPr>
        <p:spPr>
          <a:xfrm>
            <a:off x="4446686" y="3049284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6984A8C0-61CC-C501-17B8-652D51C00276}"/>
              </a:ext>
            </a:extLst>
          </p:cNvPr>
          <p:cNvCxnSpPr>
            <a:cxnSpLocks/>
            <a:stCxn id="92" idx="2"/>
            <a:endCxn id="82" idx="0"/>
          </p:cNvCxnSpPr>
          <p:nvPr/>
        </p:nvCxnSpPr>
        <p:spPr>
          <a:xfrm rot="10800000" flipV="1">
            <a:off x="4078856" y="3119749"/>
            <a:ext cx="367831" cy="1467391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/>
              <p:nvPr/>
            </p:nvSpPr>
            <p:spPr>
              <a:xfrm>
                <a:off x="3692797" y="359266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97" y="3592661"/>
                <a:ext cx="485228" cy="3896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A244B09B-5784-81F2-419F-0F8C6D9C2A74}"/>
              </a:ext>
            </a:extLst>
          </p:cNvPr>
          <p:cNvCxnSpPr>
            <a:cxnSpLocks/>
            <a:stCxn id="100" idx="2"/>
            <a:endCxn id="92" idx="4"/>
          </p:cNvCxnSpPr>
          <p:nvPr/>
        </p:nvCxnSpPr>
        <p:spPr>
          <a:xfrm rot="10800000">
            <a:off x="4509627" y="3190217"/>
            <a:ext cx="374964" cy="570475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E706481E-695A-E4D3-918A-39E758BF0588}"/>
              </a:ext>
            </a:extLst>
          </p:cNvPr>
          <p:cNvSpPr/>
          <p:nvPr/>
        </p:nvSpPr>
        <p:spPr>
          <a:xfrm>
            <a:off x="4884591" y="3690225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/>
              <p:nvPr/>
            </p:nvSpPr>
            <p:spPr>
              <a:xfrm>
                <a:off x="4146336" y="3222810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3222810"/>
                <a:ext cx="476454" cy="3896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/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61737F4-6290-C2DE-C45A-8BC5AA171965}"/>
              </a:ext>
            </a:extLst>
          </p:cNvPr>
          <p:cNvCxnSpPr>
            <a:cxnSpLocks/>
          </p:cNvCxnSpPr>
          <p:nvPr/>
        </p:nvCxnSpPr>
        <p:spPr>
          <a:xfrm>
            <a:off x="4942169" y="3815858"/>
            <a:ext cx="0" cy="339825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29FD1800-A4FD-7996-AD0A-378FEE80BDA4}"/>
              </a:ext>
            </a:extLst>
          </p:cNvPr>
          <p:cNvSpPr/>
          <p:nvPr/>
        </p:nvSpPr>
        <p:spPr>
          <a:xfrm>
            <a:off x="5309410" y="2052169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BC13F7B-DA42-CEFC-9500-F8150F07D222}"/>
              </a:ext>
            </a:extLst>
          </p:cNvPr>
          <p:cNvCxnSpPr>
            <a:cxnSpLocks/>
            <a:stCxn id="111" idx="2"/>
            <a:endCxn id="100" idx="0"/>
          </p:cNvCxnSpPr>
          <p:nvPr/>
        </p:nvCxnSpPr>
        <p:spPr>
          <a:xfrm rot="10800000" flipV="1">
            <a:off x="4947532" y="2122633"/>
            <a:ext cx="361879" cy="1567590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/>
              <p:nvPr/>
            </p:nvSpPr>
            <p:spPr>
              <a:xfrm>
                <a:off x="4572568" y="263006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8" y="2630061"/>
                <a:ext cx="485228" cy="389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7D54456E-78F1-5895-150A-45658AB87269}"/>
              </a:ext>
            </a:extLst>
          </p:cNvPr>
          <p:cNvCxnSpPr>
            <a:cxnSpLocks/>
            <a:stCxn id="115" idx="2"/>
            <a:endCxn id="111" idx="4"/>
          </p:cNvCxnSpPr>
          <p:nvPr/>
        </p:nvCxnSpPr>
        <p:spPr>
          <a:xfrm rot="10800000">
            <a:off x="5372351" y="2193101"/>
            <a:ext cx="365566" cy="2285362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5672158-B538-2773-39C9-918745F9EC2A}"/>
              </a:ext>
            </a:extLst>
          </p:cNvPr>
          <p:cNvSpPr/>
          <p:nvPr/>
        </p:nvSpPr>
        <p:spPr>
          <a:xfrm>
            <a:off x="5737917" y="4407997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/>
              <p:nvPr/>
            </p:nvSpPr>
            <p:spPr>
              <a:xfrm>
                <a:off x="5026536" y="3002278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36" y="3002278"/>
                <a:ext cx="476454" cy="3896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/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blipFill>
                <a:blip r:embed="rId18"/>
                <a:stretch>
                  <a:fillRect l="-13636" r="-909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081908-D1A9-AD0C-961D-B73F5AB289F0}"/>
              </a:ext>
            </a:extLst>
          </p:cNvPr>
          <p:cNvCxnSpPr>
            <a:cxnSpLocks/>
            <a:endCxn id="115" idx="0"/>
          </p:cNvCxnSpPr>
          <p:nvPr/>
        </p:nvCxnSpPr>
        <p:spPr>
          <a:xfrm rot="10800000" flipV="1">
            <a:off x="5800859" y="2940604"/>
            <a:ext cx="367831" cy="1467391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43FAED3-31B3-F3A5-40B8-637C707F144D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5800858" y="4136467"/>
            <a:ext cx="0" cy="271529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4132FC8-4647-C915-6268-0282851872E5}"/>
                  </a:ext>
                </a:extLst>
              </p:cNvPr>
              <p:cNvSpPr txBox="1"/>
              <p:nvPr/>
            </p:nvSpPr>
            <p:spPr>
              <a:xfrm>
                <a:off x="6517107" y="776601"/>
                <a:ext cx="224171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  <a:latin typeface="Proxima Nova" panose="02000506030000020004" pitchFamily="2" charset="0"/>
                  </a:rPr>
                  <a:t>: decision variables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random variables</a:t>
                </a:r>
                <a:endParaRPr lang="en-US" sz="1600" dirty="0">
                  <a:latin typeface="Proxima Nova" panose="02000506030000020004" pitchFamily="2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state variables</a:t>
                </a:r>
              </a:p>
              <a:p>
                <a:endParaRPr 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4132FC8-4647-C915-6268-028285187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07" y="776601"/>
                <a:ext cx="2241710" cy="10772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7B6BEA-EE6F-7951-D7F2-A68B57D9D536}"/>
                  </a:ext>
                </a:extLst>
              </p:cNvPr>
              <p:cNvSpPr txBox="1"/>
              <p:nvPr/>
            </p:nvSpPr>
            <p:spPr>
              <a:xfrm>
                <a:off x="6517108" y="1807273"/>
                <a:ext cx="2559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on-hand inventory</a:t>
                </a:r>
                <a:endParaRPr lang="en-US" sz="1600" dirty="0">
                  <a:latin typeface="Proxima Nova" panose="0200050603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: backorders</a:t>
                </a:r>
              </a:p>
              <a:p>
                <a:endParaRPr 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7B6BEA-EE6F-7951-D7F2-A68B57D9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08" y="1807273"/>
                <a:ext cx="2559450" cy="830997"/>
              </a:xfrm>
              <a:prstGeom prst="rect">
                <a:avLst/>
              </a:prstGeom>
              <a:blipFill>
                <a:blip r:embed="rId20"/>
                <a:stretch>
                  <a:fillRect t="-1515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B34B679-FA6B-B3A5-3E8B-6D05CC3CF5D5}"/>
                  </a:ext>
                </a:extLst>
              </p:cNvPr>
              <p:cNvSpPr txBox="1"/>
              <p:nvPr/>
            </p:nvSpPr>
            <p:spPr>
              <a:xfrm>
                <a:off x="5435291" y="3321566"/>
                <a:ext cx="4852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B34B679-FA6B-B3A5-3E8B-6D05CC3CF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291" y="3321566"/>
                <a:ext cx="485228" cy="307777"/>
              </a:xfrm>
              <a:prstGeom prst="rect">
                <a:avLst/>
              </a:prstGeom>
              <a:blipFill>
                <a:blip r:embed="rId2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23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31" grpId="0"/>
      <p:bldP spid="32" grpId="0"/>
      <p:bldP spid="34" grpId="0" animBg="1"/>
      <p:bldP spid="35" grpId="0" animBg="1"/>
      <p:bldP spid="37" grpId="0"/>
      <p:bldP spid="38" grpId="0"/>
      <p:bldP spid="48" grpId="0"/>
      <p:bldP spid="21" grpId="0" animBg="1"/>
      <p:bldP spid="53" grpId="0"/>
      <p:bldP spid="54" grpId="0" animBg="1"/>
      <p:bldP spid="68" grpId="0"/>
      <p:bldP spid="82" grpId="0" animBg="1"/>
      <p:bldP spid="83" grpId="0"/>
      <p:bldP spid="89" grpId="0"/>
      <p:bldP spid="92" grpId="0" animBg="1"/>
      <p:bldP spid="94" grpId="0"/>
      <p:bldP spid="100" grpId="0" animBg="1"/>
      <p:bldP spid="101" grpId="0"/>
      <p:bldP spid="102" grpId="0"/>
      <p:bldP spid="111" grpId="0" animBg="1"/>
      <p:bldP spid="113" grpId="0"/>
      <p:bldP spid="115" grpId="0" animBg="1"/>
      <p:bldP spid="116" grpId="0"/>
      <p:bldP spid="117" grpId="0"/>
      <p:bldP spid="125" grpId="0"/>
      <p:bldP spid="126" grpId="0"/>
      <p:bldP spid="1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4A9E-E365-2F90-87D8-4C5706E7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and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18EF61-BBDD-1DA3-21FF-8293AF76B3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4186821" cy="2860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𝑂𝐻</m:t>
                    </m:r>
                  </m:oMath>
                </a14:m>
                <a:r>
                  <a:rPr lang="en-US" dirty="0"/>
                  <a:t> = on-hand inventory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𝐵𝑂</m:t>
                    </m:r>
                  </m:oMath>
                </a14:m>
                <a:r>
                  <a:rPr lang="en-US" dirty="0"/>
                  <a:t> = backorders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𝐼𝐿</m:t>
                    </m:r>
                  </m:oMath>
                </a14:m>
                <a:r>
                  <a:rPr lang="en-US" dirty="0"/>
                  <a:t> = inventory level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𝐵𝑂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12065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= order quantity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order-up-to level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IL before the order is placed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18EF61-BBDD-1DA3-21FF-8293AF76B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4186821" cy="2860200"/>
              </a:xfrm>
              <a:blipFill>
                <a:blip r:embed="rId2"/>
                <a:stretch>
                  <a:fillRect b="-6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BC3FC7B-84D9-BBEF-0C2B-1D62304BF41E}"/>
              </a:ext>
            </a:extLst>
          </p:cNvPr>
          <p:cNvGrpSpPr/>
          <p:nvPr/>
        </p:nvGrpSpPr>
        <p:grpSpPr>
          <a:xfrm>
            <a:off x="4233160" y="1465972"/>
            <a:ext cx="1881890" cy="550608"/>
            <a:chOff x="4233160" y="1465972"/>
            <a:chExt cx="1881890" cy="5506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4BDD3D6A-F051-1180-4ABF-C4D1C88BC3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33160" y="1465972"/>
                  <a:ext cx="1881890" cy="550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655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00"/>
                    <a:buFont typeface="Proxima Nova"/>
                    <a:buChar char="●"/>
                    <a:defRPr sz="17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1pPr>
                  <a:lvl2pPr marL="914400" marR="0" lvl="1" indent="-32385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roxima Nova"/>
                    <a:buChar char="○"/>
                    <a:defRPr sz="15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2pPr>
                  <a:lvl3pPr marL="1371600" marR="0" lvl="2" indent="-31115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Proxima Nova"/>
                    <a:buChar char="■"/>
                    <a:defRPr sz="13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●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○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■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●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○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■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9pPr>
                </a:lstStyle>
                <a:p>
                  <a:pPr marL="120650" indent="0">
                    <a:buFont typeface="Proxima Nova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  <a:p>
                  <a:pPr marL="120650" indent="0">
                    <a:buFont typeface="Proxima Nova"/>
                    <a:buNone/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only one can be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4BDD3D6A-F051-1180-4ABF-C4D1C88BC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3160" y="1465972"/>
                  <a:ext cx="1881890" cy="550608"/>
                </a:xfrm>
                <a:prstGeom prst="rect">
                  <a:avLst/>
                </a:prstGeom>
                <a:blipFill>
                  <a:blip r:embed="rId3"/>
                  <a:stretch>
                    <a:fillRect b="-6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D0DFD0BB-DD3A-3927-AB6E-304DC982C0D9}"/>
                </a:ext>
              </a:extLst>
            </p:cNvPr>
            <p:cNvSpPr/>
            <p:nvPr/>
          </p:nvSpPr>
          <p:spPr>
            <a:xfrm>
              <a:off x="4295655" y="1507731"/>
              <a:ext cx="80403" cy="508849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D87E95-3430-5232-21D1-26B6185AED80}"/>
              </a:ext>
            </a:extLst>
          </p:cNvPr>
          <p:cNvGrpSpPr/>
          <p:nvPr/>
        </p:nvGrpSpPr>
        <p:grpSpPr>
          <a:xfrm>
            <a:off x="4241324" y="2245120"/>
            <a:ext cx="1881890" cy="550608"/>
            <a:chOff x="4241324" y="2245120"/>
            <a:chExt cx="1881890" cy="5506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Placeholder 2">
                  <a:extLst>
                    <a:ext uri="{FF2B5EF4-FFF2-40B4-BE49-F238E27FC236}">
                      <a16:creationId xmlns:a16="http://schemas.microsoft.com/office/drawing/2014/main" id="{256E43E9-BEC8-823B-ECF3-F366CE7BEA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41324" y="2245120"/>
                  <a:ext cx="1881890" cy="5506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3655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00"/>
                    <a:buFont typeface="Proxima Nova"/>
                    <a:buChar char="●"/>
                    <a:defRPr sz="17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1pPr>
                  <a:lvl2pPr marL="914400" marR="0" lvl="1" indent="-32385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Proxima Nova"/>
                    <a:buChar char="○"/>
                    <a:defRPr sz="15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2pPr>
                  <a:lvl3pPr marL="1371600" marR="0" lvl="2" indent="-31115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Proxima Nova"/>
                    <a:buChar char="■"/>
                    <a:defRPr sz="13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3pPr>
                  <a:lvl4pPr marL="1828800" marR="0" lvl="3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●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4pPr>
                  <a:lvl5pPr marL="2286000" marR="0" lvl="4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○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5pPr>
                  <a:lvl6pPr marL="2743200" marR="0" lvl="5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■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6pPr>
                  <a:lvl7pPr marL="3200400" marR="0" lvl="6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●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7pPr>
                  <a:lvl8pPr marL="3657600" marR="0" lvl="7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○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8pPr>
                  <a:lvl9pPr marL="4114800" marR="0" lvl="8" indent="-3048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rgbClr val="000000"/>
                    </a:buClr>
                    <a:buSzPts val="1200"/>
                    <a:buFont typeface="Proxima Nova"/>
                    <a:buChar char="■"/>
                    <a:defRPr sz="1200" b="0" i="0" u="none" strike="noStrike" cap="none">
                      <a:solidFill>
                        <a:srgbClr val="000000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defRPr>
                  </a:lvl9pPr>
                </a:lstStyle>
                <a:p>
                  <a:pPr marL="12065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⋚</m:t>
                        </m:r>
                        <m:r>
                          <a:rPr lang="en-US" sz="1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7" name="Text Placeholder 2">
                  <a:extLst>
                    <a:ext uri="{FF2B5EF4-FFF2-40B4-BE49-F238E27FC236}">
                      <a16:creationId xmlns:a16="http://schemas.microsoft.com/office/drawing/2014/main" id="{256E43E9-BEC8-823B-ECF3-F366CE7BE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1324" y="2245120"/>
                  <a:ext cx="1881890" cy="550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846137E1-2F89-0D86-1ED1-5FE91F182C5A}"/>
                </a:ext>
              </a:extLst>
            </p:cNvPr>
            <p:cNvSpPr/>
            <p:nvPr/>
          </p:nvSpPr>
          <p:spPr>
            <a:xfrm>
              <a:off x="4295655" y="2383756"/>
              <a:ext cx="80403" cy="203168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329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7A3-3049-E084-C2FC-F017BA25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EDA039-CE73-3B6D-78FC-36D8D46416A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299"/>
                <a:ext cx="5176833" cy="3663567"/>
              </a:xfrm>
            </p:spPr>
            <p:txBody>
              <a:bodyPr/>
              <a:lstStyle/>
              <a:p>
                <a:r>
                  <a:rPr lang="en-US" sz="1600" dirty="0"/>
                  <a:t>Suppose: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400" dirty="0"/>
                  <a:t>Start time period with inventory level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400" dirty="0"/>
                  <a:t>Order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400" dirty="0"/>
                  <a:t> units (order up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400" dirty="0"/>
                  <a:t>Observe demand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r>
                  <a:rPr lang="en-US" sz="1600" dirty="0"/>
                  <a:t>Then cost is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Take expectation 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: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EDA039-CE73-3B6D-78FC-36D8D4641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299"/>
                <a:ext cx="5176833" cy="36635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FCC8-5D06-77E9-EB91-9BB34D21657F}"/>
                  </a:ext>
                </a:extLst>
              </p:cNvPr>
              <p:cNvSpPr txBox="1"/>
              <p:nvPr/>
            </p:nvSpPr>
            <p:spPr>
              <a:xfrm>
                <a:off x="1101512" y="2813660"/>
                <a:ext cx="3961790" cy="318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36FCC8-5D06-77E9-EB91-9BB34D21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12" y="2813660"/>
                <a:ext cx="3961790" cy="318742"/>
              </a:xfrm>
              <a:prstGeom prst="rect">
                <a:avLst/>
              </a:prstGeom>
              <a:blipFill>
                <a:blip r:embed="rId3"/>
                <a:stretch>
                  <a:fillRect l="-63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933B2D-8864-CCD1-F82B-2EF1B9C85731}"/>
                  </a:ext>
                </a:extLst>
              </p:cNvPr>
              <p:cNvSpPr txBox="1"/>
              <p:nvPr/>
            </p:nvSpPr>
            <p:spPr>
              <a:xfrm>
                <a:off x="1091087" y="3692396"/>
                <a:ext cx="4123373" cy="366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933B2D-8864-CCD1-F82B-2EF1B9C8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87" y="3692396"/>
                <a:ext cx="4123373" cy="366703"/>
              </a:xfrm>
              <a:prstGeom prst="rect">
                <a:avLst/>
              </a:prstGeom>
              <a:blipFill>
                <a:blip r:embed="rId4"/>
                <a:stretch>
                  <a:fillRect l="-30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BC6EDC-D261-F56F-CC89-BC9806355143}"/>
              </a:ext>
            </a:extLst>
          </p:cNvPr>
          <p:cNvCxnSpPr>
            <a:cxnSpLocks/>
          </p:cNvCxnSpPr>
          <p:nvPr/>
        </p:nvCxnSpPr>
        <p:spPr>
          <a:xfrm flipH="1">
            <a:off x="6283674" y="3404366"/>
            <a:ext cx="271721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7FF9EA-4C6D-7D32-F10F-9D8D9E3900F4}"/>
              </a:ext>
            </a:extLst>
          </p:cNvPr>
          <p:cNvCxnSpPr>
            <a:cxnSpLocks/>
          </p:cNvCxnSpPr>
          <p:nvPr/>
        </p:nvCxnSpPr>
        <p:spPr>
          <a:xfrm>
            <a:off x="7188781" y="1238781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FE6F1A-ED69-791E-3763-CD2B3FB593DF}"/>
              </a:ext>
            </a:extLst>
          </p:cNvPr>
          <p:cNvCxnSpPr>
            <a:cxnSpLocks/>
          </p:cNvCxnSpPr>
          <p:nvPr/>
        </p:nvCxnSpPr>
        <p:spPr>
          <a:xfrm flipH="1">
            <a:off x="6268439" y="3047148"/>
            <a:ext cx="271721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A0CF84-081B-99FB-4D1C-ECD0D295B086}"/>
              </a:ext>
            </a:extLst>
          </p:cNvPr>
          <p:cNvCxnSpPr>
            <a:cxnSpLocks/>
          </p:cNvCxnSpPr>
          <p:nvPr/>
        </p:nvCxnSpPr>
        <p:spPr>
          <a:xfrm flipV="1">
            <a:off x="6283674" y="1148891"/>
            <a:ext cx="0" cy="33299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1968F2-86CE-8A0B-61E0-B119F011EF01}"/>
              </a:ext>
            </a:extLst>
          </p:cNvPr>
          <p:cNvCxnSpPr>
            <a:cxnSpLocks/>
          </p:cNvCxnSpPr>
          <p:nvPr/>
        </p:nvCxnSpPr>
        <p:spPr>
          <a:xfrm>
            <a:off x="6283674" y="3692396"/>
            <a:ext cx="263172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A88847B-EE80-5148-F9A3-DEE799F5F978}"/>
              </a:ext>
            </a:extLst>
          </p:cNvPr>
          <p:cNvSpPr/>
          <p:nvPr/>
        </p:nvSpPr>
        <p:spPr>
          <a:xfrm>
            <a:off x="7557395" y="2030062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CC6143-FCB0-F51E-4031-C7715105C3CE}"/>
              </a:ext>
            </a:extLst>
          </p:cNvPr>
          <p:cNvCxnSpPr>
            <a:cxnSpLocks/>
          </p:cNvCxnSpPr>
          <p:nvPr/>
        </p:nvCxnSpPr>
        <p:spPr>
          <a:xfrm>
            <a:off x="8052912" y="1238781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9ABB3024-F7E8-39DA-5E40-CE8DBCBC439B}"/>
              </a:ext>
            </a:extLst>
          </p:cNvPr>
          <p:cNvCxnSpPr>
            <a:cxnSpLocks/>
            <a:stCxn id="33" idx="2"/>
            <a:endCxn id="25" idx="4"/>
          </p:cNvCxnSpPr>
          <p:nvPr/>
        </p:nvCxnSpPr>
        <p:spPr>
          <a:xfrm rot="10800000">
            <a:off x="7620336" y="2170994"/>
            <a:ext cx="363586" cy="1218816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EF3895-DBEE-1596-5A69-382155340E16}"/>
                  </a:ext>
                </a:extLst>
              </p:cNvPr>
              <p:cNvSpPr txBox="1"/>
              <p:nvPr/>
            </p:nvSpPr>
            <p:spPr>
              <a:xfrm>
                <a:off x="7333133" y="2532568"/>
                <a:ext cx="3442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EF3895-DBEE-1596-5A69-382155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33" y="2532568"/>
                <a:ext cx="34426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3AE9B1-0602-9F54-49BA-524DAF027997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 rot="10800000" flipV="1">
            <a:off x="7188782" y="2100526"/>
            <a:ext cx="368613" cy="86899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D46719-56BB-3808-A9E1-E5AF7FA3807A}"/>
                  </a:ext>
                </a:extLst>
              </p:cNvPr>
              <p:cNvSpPr txBox="1"/>
              <p:nvPr/>
            </p:nvSpPr>
            <p:spPr>
              <a:xfrm>
                <a:off x="6818458" y="2363955"/>
                <a:ext cx="4852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D46719-56BB-3808-A9E1-E5AF7FA3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58" y="2363955"/>
                <a:ext cx="485228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3808B7AE-C8AF-19FE-58D7-2520E507E8A1}"/>
              </a:ext>
            </a:extLst>
          </p:cNvPr>
          <p:cNvSpPr/>
          <p:nvPr/>
        </p:nvSpPr>
        <p:spPr>
          <a:xfrm>
            <a:off x="7125842" y="2969522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6F3CB5-BB0A-1BCB-5816-A546F609F82C}"/>
                  </a:ext>
                </a:extLst>
              </p:cNvPr>
              <p:cNvSpPr txBox="1"/>
              <p:nvPr/>
            </p:nvSpPr>
            <p:spPr>
              <a:xfrm>
                <a:off x="6004833" y="2878304"/>
                <a:ext cx="3359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6F3CB5-BB0A-1BCB-5816-A546F609F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33" y="2878304"/>
                <a:ext cx="3359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15396DEC-08D3-34D2-BE11-885A00F7DD7E}"/>
              </a:ext>
            </a:extLst>
          </p:cNvPr>
          <p:cNvSpPr/>
          <p:nvPr/>
        </p:nvSpPr>
        <p:spPr>
          <a:xfrm>
            <a:off x="7983922" y="3319344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F90C79-D00C-06E5-3896-83ED0AA5E821}"/>
                  </a:ext>
                </a:extLst>
              </p:cNvPr>
              <p:cNvSpPr txBox="1"/>
              <p:nvPr/>
            </p:nvSpPr>
            <p:spPr>
              <a:xfrm>
                <a:off x="5336338" y="3220961"/>
                <a:ext cx="10018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FF90C79-D00C-06E5-3896-83ED0AA5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338" y="3220961"/>
                <a:ext cx="1001813" cy="307777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9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B860-FEBD-FED9-7F4C-83E6F1C6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flavors of MPNV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8CC93-7118-92E3-7300-9FA19567B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horizon: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Infinite horizon, discounted cost: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Infinite horizon, average cost: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29CF3-7132-008A-7C72-ED86C8C3F6CA}"/>
                  </a:ext>
                </a:extLst>
              </p:cNvPr>
              <p:cNvSpPr txBox="1"/>
              <p:nvPr/>
            </p:nvSpPr>
            <p:spPr>
              <a:xfrm>
                <a:off x="4206239" y="1185196"/>
                <a:ext cx="289825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29CF3-7132-008A-7C72-ED86C8C3F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1185196"/>
                <a:ext cx="2898251" cy="784702"/>
              </a:xfrm>
              <a:prstGeom prst="rect">
                <a:avLst/>
              </a:prstGeom>
              <a:blipFill>
                <a:blip r:embed="rId2"/>
                <a:stretch>
                  <a:fillRect l="-11354"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4F61E-4626-2232-8607-E96808FAAA8A}"/>
                  </a:ext>
                </a:extLst>
              </p:cNvPr>
              <p:cNvSpPr txBox="1"/>
              <p:nvPr/>
            </p:nvSpPr>
            <p:spPr>
              <a:xfrm>
                <a:off x="4206239" y="2097362"/>
                <a:ext cx="2898251" cy="763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4F61E-4626-2232-8607-E96808FAA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2097362"/>
                <a:ext cx="2898251" cy="763735"/>
              </a:xfrm>
              <a:prstGeom prst="rect">
                <a:avLst/>
              </a:prstGeom>
              <a:blipFill>
                <a:blip r:embed="rId3"/>
                <a:stretch>
                  <a:fillRect l="-11354" t="-101639" b="-15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8A354D-245E-8DD6-27F2-877680C46A8C}"/>
                  </a:ext>
                </a:extLst>
              </p:cNvPr>
              <p:cNvSpPr txBox="1"/>
              <p:nvPr/>
            </p:nvSpPr>
            <p:spPr>
              <a:xfrm>
                <a:off x="4206239" y="3196744"/>
                <a:ext cx="289825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8A354D-245E-8DD6-27F2-877680C46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3196744"/>
                <a:ext cx="2898251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AB75C22-545C-D9FF-1410-43BF96C5DB19}"/>
              </a:ext>
            </a:extLst>
          </p:cNvPr>
          <p:cNvSpPr/>
          <p:nvPr/>
        </p:nvSpPr>
        <p:spPr>
          <a:xfrm>
            <a:off x="414779" y="2031819"/>
            <a:ext cx="6033155" cy="981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0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8FAC-6A78-72F8-DDD0-0340030F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as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CAA1F3-98E2-C1C1-E40B-FD76F82B92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299"/>
                <a:ext cx="7192036" cy="3571493"/>
              </a:xfrm>
            </p:spPr>
            <p:txBody>
              <a:bodyPr/>
              <a:lstStyle/>
              <a:p>
                <a:r>
                  <a:rPr lang="en-US" dirty="0"/>
                  <a:t>State = inventory level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Action = order quantity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value function:</a:t>
                </a:r>
                <a:r>
                  <a:rPr lang="en-US" dirty="0"/>
                  <a:t> expected return when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starting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(i.e., with inventory level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following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thereafter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a deterministic policy: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= action the policy specifies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P(state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next and earns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	 given that we are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take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 MDP </a:t>
                </a:r>
                <a:r>
                  <a:rPr lang="en-US" b="1" dirty="0"/>
                  <a:t>dynamics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CAA1F3-98E2-C1C1-E40B-FD76F82B9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299"/>
                <a:ext cx="7192036" cy="35714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B1FC1D-1945-AE4C-9CC3-707F6743A1A2}"/>
              </a:ext>
            </a:extLst>
          </p:cNvPr>
          <p:cNvCxnSpPr/>
          <p:nvPr/>
        </p:nvCxnSpPr>
        <p:spPr>
          <a:xfrm>
            <a:off x="3667027" y="1602557"/>
            <a:ext cx="8012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3F76-C719-5689-AFF3-07D3198CAFC1}"/>
                  </a:ext>
                </a:extLst>
              </p:cNvPr>
              <p:cNvSpPr txBox="1"/>
              <p:nvPr/>
            </p:nvSpPr>
            <p:spPr>
              <a:xfrm>
                <a:off x="4538993" y="1457127"/>
                <a:ext cx="1565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A3F76-C719-5689-AFF3-07D3198CA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93" y="1457127"/>
                <a:ext cx="156518" cy="246221"/>
              </a:xfrm>
              <a:prstGeom prst="rect">
                <a:avLst/>
              </a:prstGeom>
              <a:blipFill>
                <a:blip r:embed="rId3"/>
                <a:stretch>
                  <a:fillRect l="-15385" r="-1538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05C3A-5F8E-D93D-9D59-F669F3A8F4C1}"/>
              </a:ext>
            </a:extLst>
          </p:cNvPr>
          <p:cNvCxnSpPr/>
          <p:nvPr/>
        </p:nvCxnSpPr>
        <p:spPr>
          <a:xfrm>
            <a:off x="3667027" y="1922000"/>
            <a:ext cx="8012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653FC6-D622-AA10-46DE-BE6B68CDB4FD}"/>
                  </a:ext>
                </a:extLst>
              </p:cNvPr>
              <p:cNvSpPr txBox="1"/>
              <p:nvPr/>
            </p:nvSpPr>
            <p:spPr>
              <a:xfrm>
                <a:off x="4538993" y="1776570"/>
                <a:ext cx="1765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653FC6-D622-AA10-46DE-BE6B68CD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93" y="1776570"/>
                <a:ext cx="176523" cy="246221"/>
              </a:xfrm>
              <a:prstGeom prst="rect">
                <a:avLst/>
              </a:prstGeom>
              <a:blipFill>
                <a:blip r:embed="rId4"/>
                <a:stretch>
                  <a:fillRect l="-13333" r="-666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3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03C5-487E-19EC-F48C-8CF83467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51FC1B3-BBD3-B20A-A4A0-135FB61656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5323200" cy="3646906"/>
              </a:xfrm>
            </p:spPr>
            <p:txBody>
              <a:bodyPr/>
              <a:lstStyle/>
              <a:p>
                <a:r>
                  <a:rPr lang="en-US" dirty="0"/>
                  <a:t>For arbitrary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optimal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51FC1B3-BBD3-B20A-A4A0-135FB6165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5323200" cy="36469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7C147-AC56-5ABC-26A5-10F9A2B1982B}"/>
                  </a:ext>
                </a:extLst>
              </p:cNvPr>
              <p:cNvSpPr txBox="1"/>
              <p:nvPr/>
            </p:nvSpPr>
            <p:spPr>
              <a:xfrm>
                <a:off x="1513003" y="1993901"/>
                <a:ext cx="6531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7C147-AC56-5ABC-26A5-10F9A2B19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03" y="1993901"/>
                <a:ext cx="6531660" cy="276999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8D41D-9000-4FB2-48AD-BE3C4D334B14}"/>
                  </a:ext>
                </a:extLst>
              </p:cNvPr>
              <p:cNvSpPr txBox="1"/>
              <p:nvPr/>
            </p:nvSpPr>
            <p:spPr>
              <a:xfrm>
                <a:off x="1513003" y="3192501"/>
                <a:ext cx="6954468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D8D41D-9000-4FB2-48AD-BE3C4D33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03" y="3192501"/>
                <a:ext cx="6954468" cy="362407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3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2524-DB2C-D593-CDB1-C6F6600CC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9547F3-19B3-0AF8-1258-3C598DB102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30446"/>
                <a:ext cx="5323200" cy="2860200"/>
              </a:xfrm>
            </p:spPr>
            <p:txBody>
              <a:bodyPr/>
              <a:lstStyle/>
              <a:p>
                <a:r>
                  <a:rPr lang="en-US" dirty="0"/>
                  <a:t>We can solve the MPNV MDP using any method we wish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(Policy iteration, value iteration, etc.)</a:t>
                </a:r>
              </a:p>
              <a:p>
                <a:r>
                  <a:rPr lang="en-US" dirty="0"/>
                  <a:t>But there’s a catch</a:t>
                </a:r>
              </a:p>
              <a:p>
                <a:r>
                  <a:rPr lang="en-US" dirty="0"/>
                  <a:t>We don’t know in advance how </a:t>
                </a:r>
                <a:r>
                  <a:rPr lang="en-US" i="1" dirty="0"/>
                  <a:t>large</a:t>
                </a:r>
                <a:r>
                  <a:rPr lang="en-US" dirty="0"/>
                  <a:t> the state might get (because it depends on the order quantity)</a:t>
                </a:r>
              </a:p>
              <a:p>
                <a:r>
                  <a:rPr lang="en-US" dirty="0"/>
                  <a:t>For any order quantity, the state can be arbitrarily </a:t>
                </a:r>
                <a:r>
                  <a:rPr lang="en-US" i="1" dirty="0"/>
                  <a:t>small</a:t>
                </a:r>
                <a:r>
                  <a:rPr lang="en-US" dirty="0"/>
                  <a:t> (if the demand distribution is unbounded)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we must </a:t>
                </a:r>
                <a:r>
                  <a:rPr lang="en-US" b="1" dirty="0"/>
                  <a:t>truncate</a:t>
                </a:r>
                <a:r>
                  <a:rPr lang="en-US" dirty="0"/>
                  <a:t> the state space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(Using trial and error, or expert knowledge)</a:t>
                </a:r>
              </a:p>
              <a:p>
                <a:r>
                  <a:rPr lang="en-US" dirty="0"/>
                  <a:t>(If demand is continuous, we must </a:t>
                </a:r>
                <a:r>
                  <a:rPr lang="en-US" b="1" dirty="0"/>
                  <a:t>discretize</a:t>
                </a:r>
                <a:r>
                  <a:rPr lang="en-US" dirty="0"/>
                  <a:t> too)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9547F3-19B3-0AF8-1258-3C598DB10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30446"/>
                <a:ext cx="5323200" cy="2860200"/>
              </a:xfrm>
              <a:blipFill>
                <a:blip r:embed="rId2"/>
                <a:stretch>
                  <a:fillRect r="-1429" b="-29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38B5998-8FA8-5390-0156-6E9CBDA7A8E2}"/>
              </a:ext>
            </a:extLst>
          </p:cNvPr>
          <p:cNvGrpSpPr/>
          <p:nvPr/>
        </p:nvGrpSpPr>
        <p:grpSpPr>
          <a:xfrm>
            <a:off x="5336338" y="1148891"/>
            <a:ext cx="3664555" cy="3329916"/>
            <a:chOff x="5336338" y="1148891"/>
            <a:chExt cx="3664555" cy="3329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8AF6463-0C09-C512-FA23-C59DE867D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3674" y="3404366"/>
              <a:ext cx="2717219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C0D288-AEEC-2EB2-28C2-58089CC3C32B}"/>
                </a:ext>
              </a:extLst>
            </p:cNvPr>
            <p:cNvCxnSpPr>
              <a:cxnSpLocks/>
            </p:cNvCxnSpPr>
            <p:nvPr/>
          </p:nvCxnSpPr>
          <p:spPr>
            <a:xfrm>
              <a:off x="7188781" y="1238781"/>
              <a:ext cx="0" cy="3140004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E7E3D6-C787-5FC0-D890-370859EC4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8439" y="3047148"/>
              <a:ext cx="2717219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8D5EFC-8E4D-E7AD-CC68-CADDA8827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674" y="1148891"/>
              <a:ext cx="0" cy="332991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FC7A05-1B27-8126-BD88-1014B2B6E698}"/>
                </a:ext>
              </a:extLst>
            </p:cNvPr>
            <p:cNvCxnSpPr>
              <a:cxnSpLocks/>
            </p:cNvCxnSpPr>
            <p:nvPr/>
          </p:nvCxnSpPr>
          <p:spPr>
            <a:xfrm>
              <a:off x="6283674" y="3692396"/>
              <a:ext cx="2631726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EE13E5-6930-7E1E-384C-4AAB1F8B1117}"/>
                </a:ext>
              </a:extLst>
            </p:cNvPr>
            <p:cNvSpPr/>
            <p:nvPr/>
          </p:nvSpPr>
          <p:spPr>
            <a:xfrm>
              <a:off x="7557395" y="2030062"/>
              <a:ext cx="125881" cy="1409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CC66A8-A255-558B-DD4E-A0C55C7BF2BE}"/>
                </a:ext>
              </a:extLst>
            </p:cNvPr>
            <p:cNvCxnSpPr>
              <a:cxnSpLocks/>
            </p:cNvCxnSpPr>
            <p:nvPr/>
          </p:nvCxnSpPr>
          <p:spPr>
            <a:xfrm>
              <a:off x="8052912" y="1238781"/>
              <a:ext cx="0" cy="3140004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334F0A88-4803-5691-770A-21B96C2D44E7}"/>
                </a:ext>
              </a:extLst>
            </p:cNvPr>
            <p:cNvCxnSpPr>
              <a:cxnSpLocks/>
              <a:stCxn id="17" idx="2"/>
              <a:endCxn id="9" idx="4"/>
            </p:cNvCxnSpPr>
            <p:nvPr/>
          </p:nvCxnSpPr>
          <p:spPr>
            <a:xfrm rot="10800000">
              <a:off x="7620336" y="2170994"/>
              <a:ext cx="363586" cy="1218816"/>
            </a:xfrm>
            <a:prstGeom prst="bentConnector2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16E112-0894-789B-7BF8-2C3EB9EDC4E4}"/>
                    </a:ext>
                  </a:extLst>
                </p:cNvPr>
                <p:cNvSpPr txBox="1"/>
                <p:nvPr/>
              </p:nvSpPr>
              <p:spPr>
                <a:xfrm>
                  <a:off x="7333133" y="2532568"/>
                  <a:ext cx="3442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16E112-0894-789B-7BF8-2C3EB9EDC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3133" y="2532568"/>
                  <a:ext cx="34426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26C141E-9E18-FD87-2C94-23779B240345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rot="10800000" flipV="1">
              <a:off x="7188782" y="2100526"/>
              <a:ext cx="368613" cy="868994"/>
            </a:xfrm>
            <a:prstGeom prst="bentConnector2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30BF698-9C6A-9581-0F54-1139CB0A7E95}"/>
                    </a:ext>
                  </a:extLst>
                </p:cNvPr>
                <p:cNvSpPr txBox="1"/>
                <p:nvPr/>
              </p:nvSpPr>
              <p:spPr>
                <a:xfrm>
                  <a:off x="6818458" y="2363955"/>
                  <a:ext cx="4852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30BF698-9C6A-9581-0F54-1139CB0A7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458" y="2363955"/>
                  <a:ext cx="48522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99D78D-CA70-1B93-8514-E578D89295A8}"/>
                </a:ext>
              </a:extLst>
            </p:cNvPr>
            <p:cNvSpPr/>
            <p:nvPr/>
          </p:nvSpPr>
          <p:spPr>
            <a:xfrm>
              <a:off x="7125842" y="2969522"/>
              <a:ext cx="125881" cy="14093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C602A-0F5E-8BD1-A9E0-EBD21B866EDC}"/>
                    </a:ext>
                  </a:extLst>
                </p:cNvPr>
                <p:cNvSpPr txBox="1"/>
                <p:nvPr/>
              </p:nvSpPr>
              <p:spPr>
                <a:xfrm>
                  <a:off x="6004833" y="2878304"/>
                  <a:ext cx="3359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C602A-0F5E-8BD1-A9E0-EBD21B866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833" y="2878304"/>
                  <a:ext cx="33598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145F5C-E959-18FD-3D19-9676554842F6}"/>
                </a:ext>
              </a:extLst>
            </p:cNvPr>
            <p:cNvSpPr/>
            <p:nvPr/>
          </p:nvSpPr>
          <p:spPr>
            <a:xfrm>
              <a:off x="7983922" y="3319344"/>
              <a:ext cx="125881" cy="14093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0BA285-B8A7-8C04-1812-3750A30694F6}"/>
                    </a:ext>
                  </a:extLst>
                </p:cNvPr>
                <p:cNvSpPr txBox="1"/>
                <p:nvPr/>
              </p:nvSpPr>
              <p:spPr>
                <a:xfrm>
                  <a:off x="5336338" y="3220961"/>
                  <a:ext cx="10018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0BA285-B8A7-8C04-1812-3750A3069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338" y="3220961"/>
                  <a:ext cx="100181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133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LU Presentation Template: Version 2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7668</TotalTime>
  <Words>676</Words>
  <Application>Microsoft Macintosh PowerPoint</Application>
  <PresentationFormat>On-screen Show (16:9)</PresentationFormat>
  <Paragraphs>144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Cambria Math</vt:lpstr>
      <vt:lpstr>Arial</vt:lpstr>
      <vt:lpstr>Andale Mono</vt:lpstr>
      <vt:lpstr>Proxima Nova</vt:lpstr>
      <vt:lpstr>Tahoma</vt:lpstr>
      <vt:lpstr>CMU Typewriter Text</vt:lpstr>
      <vt:lpstr>Georgia</vt:lpstr>
      <vt:lpstr>Merriweather</vt:lpstr>
      <vt:lpstr>LU Presentation Template: Version 2</vt:lpstr>
      <vt:lpstr>Reinforcement Learning for Inventory Optimization</vt:lpstr>
      <vt:lpstr>The Multi-Period Newsvendor Problem as an MDP</vt:lpstr>
      <vt:lpstr>The MPNV: Inventory dynamics</vt:lpstr>
      <vt:lpstr>Terminology and notation</vt:lpstr>
      <vt:lpstr>Expected cost function</vt:lpstr>
      <vt:lpstr>Three flavors of MPNV</vt:lpstr>
      <vt:lpstr>Formulation as MDP</vt:lpstr>
      <vt:lpstr>Bellman equations</vt:lpstr>
      <vt:lpstr>Solving the MDP</vt:lpstr>
      <vt:lpstr>Optimal policy</vt:lpstr>
      <vt:lpstr>Optimizing the base-stock level</vt:lpstr>
      <vt:lpstr>Coding time!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Larry Snyder</cp:lastModifiedBy>
  <cp:revision>130</cp:revision>
  <dcterms:modified xsi:type="dcterms:W3CDTF">2022-08-16T16:56:55Z</dcterms:modified>
</cp:coreProperties>
</file>